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5"/>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ype="http://schemas.openxmlformats.org/officeDocument/2006/relationships/presProps" Target="presProps.xml"/>  <Relationship Id="rId12" Type="http://schemas.openxmlformats.org/officeDocument/2006/relationships/viewProps" Target="viewProps.xml"/>  <Relationship Id="rId13" Type="http://schemas.openxmlformats.org/officeDocument/2006/relationships/theme" Target="theme/theme1.xml"/>  <Relationship Id="rId14" Type="http://schemas.openxmlformats.org/officeDocument/2006/relationships/tableStyles" Target="tableStyles.xml"/>  <Relationship Id="rId15"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slideLayouts/slideLayout1.xml" Type="http://schemas.openxmlformats.org/officeDocument/2006/relationships/slideLayout"/><Relationship Id="rId28"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28.png" Type="http://schemas.openxmlformats.org/officeDocument/2006/relationships/image"/><Relationship Id="rId2" Target="../media/image29.sv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slideLayouts/slideLayout1.xml" Type="http://schemas.openxmlformats.org/officeDocument/2006/relationships/slideLayout"/><Relationship Id="rId18"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44.pn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45.png" Type="http://schemas.openxmlformats.org/officeDocument/2006/relationships/image"/><Relationship Id="rId2" Target="../media/image46.sv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slideLayouts/slideLayout1.xml" Type="http://schemas.openxmlformats.org/officeDocument/2006/relationships/slideLayout"/><Relationship Id="rId8"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51.png" Type="http://schemas.openxmlformats.org/officeDocument/2006/relationships/image"/><Relationship Id="rId2" Target="../media/image52.sv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 Id="rId10" Target="../media/image60.svg" Type="http://schemas.openxmlformats.org/officeDocument/2006/relationships/image"/><Relationship Id="rId11" Target="../media/image61.png" Type="http://schemas.openxmlformats.org/officeDocument/2006/relationships/image"/><Relationship Id="rId12" Target="../media/image62.svg" Type="http://schemas.openxmlformats.org/officeDocument/2006/relationships/image"/><Relationship Id="rId13" Target="../media/image63.png" Type="http://schemas.openxmlformats.org/officeDocument/2006/relationships/image"/><Relationship Id="rId14" Target="../media/image64.svg" Type="http://schemas.openxmlformats.org/officeDocument/2006/relationships/image"/><Relationship Id="rId15" Target="../media/image65.png" Type="http://schemas.openxmlformats.org/officeDocument/2006/relationships/image"/><Relationship Id="rId16" Target="../media/image66.svg" Type="http://schemas.openxmlformats.org/officeDocument/2006/relationships/image"/><Relationship Id="rId17" Target="../slideLayouts/slideLayout1.xml" Type="http://schemas.openxmlformats.org/officeDocument/2006/relationships/slideLayout"/><Relationship Id="rId18"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67.png" Type="http://schemas.openxmlformats.org/officeDocument/2006/relationships/image"/><Relationship Id="rId2" Target="../media/image68.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slideLayouts/slideLayout1.xml" Type="http://schemas.openxmlformats.org/officeDocument/2006/relationships/slideLayout"/><Relationship Id="rId7"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72.pn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80905" y="5092121"/>
            <a:ext cx="12350837" cy="750700"/>
          </a:xfrm>
          <a:prstGeom prst="rect">
            <a:avLst/>
          </a:prstGeom>
          <a:noFill/>
        </p:spPr>
        <p:txBody>
          <a:bodyPr wrap="square" rtlCol="0" anchor="ctr" bIns="0" lIns="0" rIns="0" tIns="0"/>
          <a:lstStyle/>
          <a:p>
            <a:pPr algn="l">
              <a:lnSpc>
                <a:spcPts val="5913"/>
              </a:lnSpc>
              <a:buNone/>
            </a:pPr>
            <a:r>
              <a:rPr lang="en-US" b="1" sz="5063" spc="-304" kern="0" dirty="0" smtClean="0">
                <a:solidFill>
                  <a:srgbClr val="333333"/>
                </a:solidFill>
                <a:latin typeface="Inter" pitchFamily="34" charset="0"/>
                <a:ea typeface="Inter" pitchFamily="34" charset="-122"/>
                <a:cs typeface="Inter" pitchFamily="34" charset="-120"/>
              </a:rPr>
              <a:t>Global AI Regulation Briefing (2016–2025)</a:t>
            </a:r>
            <a:endParaRPr lang="en-US" dirty="0"/>
          </a:p>
        </p:txBody>
      </p:sp>
      <p:sp>
        <p:nvSpPr>
          <p:cNvPr id="3" name="Object 2"/>
          <p:cNvSpPr/>
          <p:nvPr/>
        </p:nvSpPr>
        <p:spPr>
          <a:xfrm>
            <a:off x="380905" y="5917613"/>
            <a:ext cx="12350837" cy="534854"/>
          </a:xfrm>
          <a:prstGeom prst="rect">
            <a:avLst/>
          </a:prstGeom>
          <a:noFill/>
        </p:spPr>
        <p:txBody>
          <a:bodyPr wrap="square" rtlCol="0" anchor="ctr" bIns="0" lIns="0" rIns="0" tIns="0"/>
          <a:lstStyle/>
          <a:p>
            <a:pPr algn="l">
              <a:lnSpc>
                <a:spcPts val="2107"/>
              </a:lnSpc>
              <a:spcBef>
                <a:spcPts val="577"/>
              </a:spcBef>
              <a:buNone/>
            </a:pPr>
            <a:r>
              <a:rPr lang="en-US" sz="1519" spc="-31" kern="0" dirty="0" smtClean="0">
                <a:solidFill>
                  <a:srgbClr val="000000">
                    <a:alpha val="56000"/>
                  </a:srgbClr>
                </a:solidFill>
                <a:latin typeface="Inter" pitchFamily="34" charset="0"/>
                <a:ea typeface="Inter" pitchFamily="34" charset="-122"/>
                <a:cs typeface="Inter" pitchFamily="34" charset="-120"/>
              </a:rPr>
              <a:t>An introduction to the key developments in AI regulation across the United States, European Union, United Kingdom, and China from 2016 to 2025.</a:t>
            </a:r>
            <a:endParaRPr lang="en-US" dirty="0"/>
          </a:p>
        </p:txBody>
      </p:sp>
      <p:sp>
        <p:nvSpPr>
          <p:cNvPr id="4" name="Object 3"/>
          <p:cNvSpPr/>
          <p:nvPr/>
        </p:nvSpPr>
        <p:spPr>
          <a:xfrm>
            <a:off x="0" y="0"/>
            <a:ext cx="12188952" cy="4761309"/>
          </a:xfrm>
          <a:prstGeom prst="rect">
            <a:avLst/>
          </a:prstGeom>
          <a:solidFill>
            <a:srgbClr val="000000">
              <a:alpha val="0000"/>
            </a:srgbClr>
          </a:solidFill>
        </p:spPr>
      </p:sp>
      <p:pic>
        <p:nvPicPr>
          <p:cNvPr id="5" name="Object 4" descr="global AI regulations overview, in a &quot;photography style with warm natural tones, subtle retro film grain, cinematic lighting&quot; style">    </p:cNvPr>
          <p:cNvPicPr>
            <a:picLocks noChangeAspect="1"/>
          </p:cNvPicPr>
          <p:nvPr/>
        </p:nvPicPr>
        <p:blipFill>
          <a:blip r:embed="rId1"/>
          <a:srcRect l="0" r="0" t="14193" b="14193"/>
          <a:stretch/>
        </p:blipFill>
        <p:spPr>
          <a:xfrm>
            <a:off x="0" y="0"/>
            <a:ext cx="12188952" cy="4761309"/>
          </a:xfrm>
          <a:prstGeom prst="rect">
            <a:avLst/>
          </a:prstGeom>
        </p:spPr>
      </p:pic>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Regulatory Timeline (2016–2025)</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807" y="3770958"/>
            <a:ext cx="12246088" cy="5713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134" y="2415032"/>
            <a:ext cx="28568" cy="1399825"/>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8955" y="3704299"/>
            <a:ext cx="180930" cy="180930"/>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4454" y="3780480"/>
            <a:ext cx="28568" cy="1066533"/>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8272" y="3704299"/>
            <a:ext cx="180930" cy="180930"/>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3870" y="2415032"/>
            <a:ext cx="28568" cy="1399825"/>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67691" y="3704299"/>
            <a:ext cx="180930" cy="180930"/>
          </a:xfrm>
          <a:prstGeom prst="rect">
            <a:avLst/>
          </a:prstGeom>
        </p:spPr>
      </p:pic>
      <p:pic>
        <p:nvPicPr>
          <p:cNvPr id="10" name="Object 9"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63288" y="3780480"/>
            <a:ext cx="28568" cy="352337"/>
          </a:xfrm>
          <a:prstGeom prst="rect">
            <a:avLst/>
          </a:prstGeom>
        </p:spPr>
      </p:pic>
      <p:pic>
        <p:nvPicPr>
          <p:cNvPr id="11" name="Object 10" descr="">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87109" y="3704299"/>
            <a:ext cx="180930" cy="180930"/>
          </a:xfrm>
          <a:prstGeom prst="rect">
            <a:avLst/>
          </a:prstGeom>
        </p:spPr>
      </p:pic>
      <p:pic>
        <p:nvPicPr>
          <p:cNvPr id="12" name="Object 11" descr="">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82706" y="2148398"/>
            <a:ext cx="28568" cy="1666458"/>
          </a:xfrm>
          <a:prstGeom prst="rect">
            <a:avLst/>
          </a:prstGeom>
        </p:spPr>
      </p:pic>
      <p:pic>
        <p:nvPicPr>
          <p:cNvPr id="13" name="Object 12" descr="">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06524" y="3704299"/>
            <a:ext cx="180930" cy="180930"/>
          </a:xfrm>
          <a:prstGeom prst="rect">
            <a:avLst/>
          </a:prstGeom>
        </p:spPr>
      </p:pic>
      <p:pic>
        <p:nvPicPr>
          <p:cNvPr id="14" name="Object 13" descr="">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702024" y="3780480"/>
            <a:ext cx="28568" cy="609448"/>
          </a:xfrm>
          <a:prstGeom prst="rect">
            <a:avLst/>
          </a:prstGeom>
        </p:spPr>
      </p:pic>
      <p:pic>
        <p:nvPicPr>
          <p:cNvPr id="15" name="Object 14" descr="">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25844" y="3704299"/>
            <a:ext cx="190452" cy="180930"/>
          </a:xfrm>
          <a:prstGeom prst="rect">
            <a:avLst/>
          </a:prstGeom>
        </p:spPr>
      </p:pic>
      <p:sp>
        <p:nvSpPr>
          <p:cNvPr id="16" name="Object 15"/>
          <p:cNvSpPr/>
          <p:nvPr/>
        </p:nvSpPr>
        <p:spPr>
          <a:xfrm>
            <a:off x="1552682" y="2295939"/>
            <a:ext cx="133318" cy="133317"/>
          </a:xfrm>
          <a:prstGeom prst="ellipse">
            <a:avLst/>
          </a:prstGeom>
          <a:solidFill>
            <a:srgbClr val="22aaee"/>
          </a:solidFill>
        </p:spPr>
      </p:sp>
      <p:sp>
        <p:nvSpPr>
          <p:cNvPr id="17" name="Object 16"/>
          <p:cNvSpPr/>
          <p:nvPr/>
        </p:nvSpPr>
        <p:spPr>
          <a:xfrm>
            <a:off x="1781274" y="2232618"/>
            <a:ext cx="1927378"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2016</a:t>
            </a:r>
            <a:endParaRPr lang="en-US" dirty="0"/>
          </a:p>
        </p:txBody>
      </p:sp>
      <p:sp>
        <p:nvSpPr>
          <p:cNvPr id="18" name="Object 17"/>
          <p:cNvSpPr/>
          <p:nvPr/>
        </p:nvSpPr>
        <p:spPr>
          <a:xfrm>
            <a:off x="1781274" y="2576721"/>
            <a:ext cx="1927378" cy="1056614"/>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EU adopts GDPR, establishing privacy and data governance for AI</a:t>
            </a:r>
            <a:endParaRPr lang="en-US" dirty="0"/>
          </a:p>
        </p:txBody>
      </p:sp>
      <p:sp>
        <p:nvSpPr>
          <p:cNvPr id="19" name="Object 18"/>
          <p:cNvSpPr/>
          <p:nvPr/>
        </p:nvSpPr>
        <p:spPr>
          <a:xfrm>
            <a:off x="3172024" y="4830344"/>
            <a:ext cx="133318" cy="133317"/>
          </a:xfrm>
          <a:prstGeom prst="ellipse">
            <a:avLst/>
          </a:prstGeom>
          <a:solidFill>
            <a:srgbClr val="ffd9ad"/>
          </a:solidFill>
        </p:spPr>
      </p:sp>
      <p:sp>
        <p:nvSpPr>
          <p:cNvPr id="20" name="Object 19"/>
          <p:cNvSpPr/>
          <p:nvPr/>
        </p:nvSpPr>
        <p:spPr>
          <a:xfrm>
            <a:off x="3400663" y="4766967"/>
            <a:ext cx="1948328"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2019</a:t>
            </a:r>
            <a:endParaRPr lang="en-US" dirty="0"/>
          </a:p>
        </p:txBody>
      </p:sp>
      <p:sp>
        <p:nvSpPr>
          <p:cNvPr id="21" name="Object 20"/>
          <p:cNvSpPr/>
          <p:nvPr/>
        </p:nvSpPr>
        <p:spPr>
          <a:xfrm>
            <a:off x="3400663" y="5111071"/>
            <a:ext cx="1948328" cy="792460"/>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EU High-Level Expert Group publishes AI Ethics Guidelines</a:t>
            </a:r>
            <a:endParaRPr lang="en-US" dirty="0"/>
          </a:p>
        </p:txBody>
      </p:sp>
      <p:sp>
        <p:nvSpPr>
          <p:cNvPr id="22" name="Object 21"/>
          <p:cNvSpPr/>
          <p:nvPr/>
        </p:nvSpPr>
        <p:spPr>
          <a:xfrm>
            <a:off x="4791467" y="2295939"/>
            <a:ext cx="133314" cy="133317"/>
          </a:xfrm>
          <a:prstGeom prst="ellipse">
            <a:avLst/>
          </a:prstGeom>
          <a:solidFill>
            <a:srgbClr val="fec088"/>
          </a:solidFill>
        </p:spPr>
      </p:sp>
      <p:sp>
        <p:nvSpPr>
          <p:cNvPr id="23" name="Object 22"/>
          <p:cNvSpPr/>
          <p:nvPr/>
        </p:nvSpPr>
        <p:spPr>
          <a:xfrm>
            <a:off x="5020053" y="2232618"/>
            <a:ext cx="1801679"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2021</a:t>
            </a:r>
            <a:endParaRPr lang="en-US" dirty="0"/>
          </a:p>
        </p:txBody>
      </p:sp>
      <p:sp>
        <p:nvSpPr>
          <p:cNvPr id="24" name="Object 23"/>
          <p:cNvSpPr/>
          <p:nvPr/>
        </p:nvSpPr>
        <p:spPr>
          <a:xfrm>
            <a:off x="5020053" y="2576721"/>
            <a:ext cx="1801679" cy="1056614"/>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EU proposes AI Act, introducing a risk-based regulatory framework</a:t>
            </a:r>
            <a:endParaRPr lang="en-US" dirty="0"/>
          </a:p>
        </p:txBody>
      </p:sp>
      <p:sp>
        <p:nvSpPr>
          <p:cNvPr id="25" name="Object 24"/>
          <p:cNvSpPr/>
          <p:nvPr/>
        </p:nvSpPr>
        <p:spPr>
          <a:xfrm>
            <a:off x="6410809" y="4113767"/>
            <a:ext cx="133314" cy="133317"/>
          </a:xfrm>
          <a:prstGeom prst="ellipse">
            <a:avLst/>
          </a:prstGeom>
          <a:solidFill>
            <a:srgbClr val="fd864d"/>
          </a:solidFill>
        </p:spPr>
      </p:sp>
      <p:sp>
        <p:nvSpPr>
          <p:cNvPr id="26" name="Object 25"/>
          <p:cNvSpPr/>
          <p:nvPr/>
        </p:nvSpPr>
        <p:spPr>
          <a:xfrm>
            <a:off x="6639442" y="4050390"/>
            <a:ext cx="1613132"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2022</a:t>
            </a:r>
            <a:endParaRPr lang="en-US" dirty="0"/>
          </a:p>
        </p:txBody>
      </p:sp>
      <p:sp>
        <p:nvSpPr>
          <p:cNvPr id="27" name="Object 26"/>
          <p:cNvSpPr/>
          <p:nvPr/>
        </p:nvSpPr>
        <p:spPr>
          <a:xfrm>
            <a:off x="6639442" y="4394494"/>
            <a:ext cx="1613132" cy="1584921"/>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China releases Algorithm Recommendation Provisions for algorithmic transparency</a:t>
            </a:r>
            <a:endParaRPr lang="en-US" dirty="0"/>
          </a:p>
        </p:txBody>
      </p:sp>
      <p:sp>
        <p:nvSpPr>
          <p:cNvPr id="28" name="Object 27"/>
          <p:cNvSpPr/>
          <p:nvPr/>
        </p:nvSpPr>
        <p:spPr>
          <a:xfrm>
            <a:off x="8030246" y="2029306"/>
            <a:ext cx="133314" cy="133317"/>
          </a:xfrm>
          <a:prstGeom prst="ellipse">
            <a:avLst/>
          </a:prstGeom>
          <a:solidFill>
            <a:srgbClr val="ff8000"/>
          </a:solidFill>
        </p:spPr>
      </p:sp>
      <p:sp>
        <p:nvSpPr>
          <p:cNvPr id="29" name="Object 28"/>
          <p:cNvSpPr/>
          <p:nvPr/>
        </p:nvSpPr>
        <p:spPr>
          <a:xfrm>
            <a:off x="8258831" y="1965984"/>
            <a:ext cx="1833104"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2023</a:t>
            </a:r>
            <a:endParaRPr lang="en-US" dirty="0"/>
          </a:p>
        </p:txBody>
      </p:sp>
      <p:sp>
        <p:nvSpPr>
          <p:cNvPr id="30" name="Object 29"/>
          <p:cNvSpPr/>
          <p:nvPr/>
        </p:nvSpPr>
        <p:spPr>
          <a:xfrm>
            <a:off x="8258831" y="2310088"/>
            <a:ext cx="1833104" cy="132076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US issues Executive Order 14110, mandating AI model safety testing and reporting</a:t>
            </a:r>
            <a:endParaRPr lang="en-US" dirty="0"/>
          </a:p>
        </p:txBody>
      </p:sp>
      <p:sp>
        <p:nvSpPr>
          <p:cNvPr id="31" name="Object 30"/>
          <p:cNvSpPr/>
          <p:nvPr/>
        </p:nvSpPr>
        <p:spPr>
          <a:xfrm>
            <a:off x="9649588" y="4370878"/>
            <a:ext cx="133318" cy="133316"/>
          </a:xfrm>
          <a:prstGeom prst="ellipse">
            <a:avLst/>
          </a:prstGeom>
          <a:solidFill>
            <a:srgbClr val="ff797a"/>
          </a:solidFill>
        </p:spPr>
      </p:sp>
      <p:sp>
        <p:nvSpPr>
          <p:cNvPr id="32" name="Object 31"/>
          <p:cNvSpPr/>
          <p:nvPr/>
        </p:nvSpPr>
        <p:spPr>
          <a:xfrm>
            <a:off x="9878221" y="4307501"/>
            <a:ext cx="1969278"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2024</a:t>
            </a:r>
            <a:endParaRPr lang="en-US" dirty="0"/>
          </a:p>
        </p:txBody>
      </p:sp>
      <p:sp>
        <p:nvSpPr>
          <p:cNvPr id="33" name="Object 32"/>
          <p:cNvSpPr/>
          <p:nvPr/>
        </p:nvSpPr>
        <p:spPr>
          <a:xfrm>
            <a:off x="9878221" y="4651605"/>
            <a:ext cx="1969278" cy="132076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EU adopts AI Act, with phased implementation of requirements through 2026</a:t>
            </a:r>
            <a:endParaRPr lang="en-US" dirty="0"/>
          </a:p>
        </p:txBody>
      </p:sp>
      <p:sp>
        <p:nvSpPr>
          <p:cNvPr id="34" name="Object 33"/>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Comparison Matrix</a:t>
            </a:r>
            <a:endParaRPr lang="en-US" dirty="0"/>
          </a:p>
        </p:txBody>
      </p:sp>
      <p:sp>
        <p:nvSpPr>
          <p:cNvPr id="3" name="Object 2"/>
          <p:cNvSpPr/>
          <p:nvPr/>
        </p:nvSpPr>
        <p:spPr>
          <a:xfrm>
            <a:off x="0" y="1034692"/>
            <a:ext cx="12188952" cy="330117"/>
          </a:xfrm>
          <a:prstGeom prst="rect">
            <a:avLst/>
          </a:prstGeom>
          <a:noFill/>
        </p:spPr>
        <p:txBody>
          <a:bodyPr wrap="square" rtlCol="0" anchor="t" bIns="0" lIns="0" rIns="0" tIns="0"/>
          <a:lstStyle/>
          <a:p>
            <a:pPr algn="ctr">
              <a:lnSpc>
                <a:spcPts val="2600"/>
              </a:lnSpc>
              <a:spcBef>
                <a:spcPts val="769"/>
              </a:spcBef>
              <a:buNone/>
            </a:pPr>
            <a:r>
              <a:rPr lang="en-US" sz="1875" spc="-37" kern="0" dirty="0" smtClean="0">
                <a:solidFill>
                  <a:srgbClr val="ffffff">
                    <a:alpha val="80000"/>
                  </a:srgbClr>
                </a:solidFill>
                <a:latin typeface="Inter" pitchFamily="34" charset="0"/>
                <a:ea typeface="Inter" pitchFamily="34" charset="-122"/>
                <a:cs typeface="Inter" pitchFamily="34" charset="-120"/>
              </a:rPr>
              <a:t>Percentage of regulatory requirements implemented across key areas</a:t>
            </a:r>
            <a:endParaRPr lang="en-US" dirty="0"/>
          </a:p>
        </p:txBody>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5" y="2579837"/>
            <a:ext cx="2094976" cy="2104499"/>
          </a:xfrm>
          <a:prstGeom prst="rect">
            <a:avLst/>
          </a:prstGeom>
        </p:spPr>
      </p:pic>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5" y="2579837"/>
            <a:ext cx="2104499" cy="2104499"/>
          </a:xfrm>
          <a:prstGeom prst="rect">
            <a:avLst/>
          </a:prstGeom>
        </p:spPr>
      </p:pic>
      <p:sp>
        <p:nvSpPr>
          <p:cNvPr id="6" name="Object 5"/>
          <p:cNvSpPr/>
          <p:nvPr/>
        </p:nvSpPr>
        <p:spPr>
          <a:xfrm>
            <a:off x="727528" y="3354124"/>
            <a:ext cx="1592182" cy="55608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85%</a:t>
            </a:r>
            <a:endParaRPr lang="en-US" dirty="0"/>
          </a:p>
        </p:txBody>
      </p:sp>
      <p:sp>
        <p:nvSpPr>
          <p:cNvPr id="7" name="Object 6"/>
          <p:cNvSpPr/>
          <p:nvPr/>
        </p:nvSpPr>
        <p:spPr>
          <a:xfrm>
            <a:off x="371382" y="4818723"/>
            <a:ext cx="2304474"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Scope and Approach</a:t>
            </a:r>
            <a:endParaRPr lang="en-US" dirty="0"/>
          </a:p>
        </p:txBody>
      </p:sp>
      <p:pic>
        <p:nvPicPr>
          <p:cNvPr id="8" name="Object 7"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3373" y="2579837"/>
            <a:ext cx="2094976" cy="2104499"/>
          </a:xfrm>
          <a:prstGeom prst="rect">
            <a:avLst/>
          </a:prstGeom>
        </p:spPr>
      </p:pic>
      <p:pic>
        <p:nvPicPr>
          <p:cNvPr id="9" name="Object 8"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3373" y="2579837"/>
            <a:ext cx="2094976" cy="2104499"/>
          </a:xfrm>
          <a:prstGeom prst="rect">
            <a:avLst/>
          </a:prstGeom>
        </p:spPr>
      </p:pic>
      <p:sp>
        <p:nvSpPr>
          <p:cNvPr id="10" name="Object 9"/>
          <p:cNvSpPr/>
          <p:nvPr/>
        </p:nvSpPr>
        <p:spPr>
          <a:xfrm>
            <a:off x="3774766" y="3354124"/>
            <a:ext cx="1592182" cy="55608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75%</a:t>
            </a:r>
            <a:endParaRPr lang="en-US" dirty="0"/>
          </a:p>
        </p:txBody>
      </p:sp>
      <p:sp>
        <p:nvSpPr>
          <p:cNvPr id="11" name="Object 10"/>
          <p:cNvSpPr/>
          <p:nvPr/>
        </p:nvSpPr>
        <p:spPr>
          <a:xfrm>
            <a:off x="3418620" y="4818723"/>
            <a:ext cx="2304474"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Risk Tiers</a:t>
            </a:r>
            <a:endParaRPr lang="en-US" dirty="0"/>
          </a:p>
        </p:txBody>
      </p:sp>
      <p:pic>
        <p:nvPicPr>
          <p:cNvPr id="12" name="Object 11"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611" y="2579837"/>
            <a:ext cx="2094976" cy="2104499"/>
          </a:xfrm>
          <a:prstGeom prst="rect">
            <a:avLst/>
          </a:prstGeom>
        </p:spPr>
      </p:pic>
      <p:pic>
        <p:nvPicPr>
          <p:cNvPr id="13" name="Object 12"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74942" y="2579837"/>
            <a:ext cx="1695026" cy="2104499"/>
          </a:xfrm>
          <a:prstGeom prst="rect">
            <a:avLst/>
          </a:prstGeom>
        </p:spPr>
      </p:pic>
      <p:sp>
        <p:nvSpPr>
          <p:cNvPr id="14" name="Object 13"/>
          <p:cNvSpPr/>
          <p:nvPr/>
        </p:nvSpPr>
        <p:spPr>
          <a:xfrm>
            <a:off x="6822004" y="3354124"/>
            <a:ext cx="1592182" cy="55608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60%</a:t>
            </a:r>
            <a:endParaRPr lang="en-US" dirty="0"/>
          </a:p>
        </p:txBody>
      </p:sp>
      <p:sp>
        <p:nvSpPr>
          <p:cNvPr id="15" name="Object 14"/>
          <p:cNvSpPr/>
          <p:nvPr/>
        </p:nvSpPr>
        <p:spPr>
          <a:xfrm>
            <a:off x="6465858" y="4818723"/>
            <a:ext cx="2304474"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Prohibited Uses</a:t>
            </a:r>
            <a:endParaRPr lang="en-US" dirty="0"/>
          </a:p>
        </p:txBody>
      </p:sp>
      <p:pic>
        <p:nvPicPr>
          <p:cNvPr id="16" name="Object 15"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17849" y="2579837"/>
            <a:ext cx="2094976" cy="2104499"/>
          </a:xfrm>
          <a:prstGeom prst="rect">
            <a:avLst/>
          </a:prstGeom>
        </p:spPr>
      </p:pic>
      <p:pic>
        <p:nvPicPr>
          <p:cNvPr id="17" name="Object 16"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17849" y="2579837"/>
            <a:ext cx="2104499" cy="2104499"/>
          </a:xfrm>
          <a:prstGeom prst="rect">
            <a:avLst/>
          </a:prstGeom>
        </p:spPr>
      </p:pic>
      <p:sp>
        <p:nvSpPr>
          <p:cNvPr id="18" name="Object 17"/>
          <p:cNvSpPr/>
          <p:nvPr/>
        </p:nvSpPr>
        <p:spPr>
          <a:xfrm>
            <a:off x="9869242" y="3354124"/>
            <a:ext cx="1592182" cy="55608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90%</a:t>
            </a:r>
            <a:endParaRPr lang="en-US" dirty="0"/>
          </a:p>
        </p:txBody>
      </p:sp>
      <p:sp>
        <p:nvSpPr>
          <p:cNvPr id="19" name="Object 18"/>
          <p:cNvSpPr/>
          <p:nvPr/>
        </p:nvSpPr>
        <p:spPr>
          <a:xfrm>
            <a:off x="9513096" y="4818723"/>
            <a:ext cx="2304474"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Enforcement</a:t>
            </a:r>
            <a:endParaRPr lang="en-US" dirty="0"/>
          </a:p>
        </p:txBody>
      </p:sp>
      <p:sp>
        <p:nvSpPr>
          <p:cNvPr id="20" name="Object 19"/>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Obligations by Role</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33104"/>
            <a:ext cx="3456711"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Developer/Provider Obligations</a:t>
            </a:r>
            <a:endParaRPr lang="en-US" dirty="0"/>
          </a:p>
        </p:txBody>
      </p:sp>
      <p:sp>
        <p:nvSpPr>
          <p:cNvPr id="5" name="Object 4"/>
          <p:cNvSpPr/>
          <p:nvPr/>
        </p:nvSpPr>
        <p:spPr>
          <a:xfrm>
            <a:off x="761810" y="2166793"/>
            <a:ext cx="3456711" cy="1287339"/>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Establish an AI quality management system, implement data governance practices, perform model risk management, create technical documentation, and meet specific requirements for high-risk systems and general-purpose AI (GPAI) models.</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33104"/>
            <a:ext cx="3456711" cy="491605"/>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Develop Quality Management System</a:t>
            </a:r>
            <a:endParaRPr lang="en-US" dirty="0"/>
          </a:p>
        </p:txBody>
      </p:sp>
      <p:sp>
        <p:nvSpPr>
          <p:cNvPr id="8" name="Object 7"/>
          <p:cNvSpPr/>
          <p:nvPr/>
        </p:nvSpPr>
        <p:spPr>
          <a:xfrm>
            <a:off x="4570857" y="2412595"/>
            <a:ext cx="3456711" cy="643670"/>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Implement policies, roles, training, and documentation to ensure the quality and reliability of AI systems.</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33104"/>
            <a:ext cx="3456711"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Manage Data and Model Risks</a:t>
            </a:r>
            <a:endParaRPr lang="en-US" dirty="0"/>
          </a:p>
        </p:txBody>
      </p:sp>
      <p:sp>
        <p:nvSpPr>
          <p:cNvPr id="11" name="Object 10"/>
          <p:cNvSpPr/>
          <p:nvPr/>
        </p:nvSpPr>
        <p:spPr>
          <a:xfrm>
            <a:off x="8379905" y="2166793"/>
            <a:ext cx="3456711" cy="858226"/>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Ensure data provenance, consent, quality, and representativeness. Test AI models for safety, security, bias, and robustness, and conduct adversarial/red-team exercises.</a:t>
            </a:r>
            <a:endParaRPr lang="en-US" dirty="0"/>
          </a:p>
        </p:txBody>
      </p:sp>
      <p:sp>
        <p:nvSpPr>
          <p:cNvPr id="12" name="Object 11"/>
          <p:cNvSpPr/>
          <p:nvPr/>
        </p:nvSpPr>
        <p:spPr>
          <a:xfrm>
            <a:off x="476131" y="3889990"/>
            <a:ext cx="5523119" cy="2109260"/>
          </a:xfrm>
          <a:prstGeom prst="rect">
            <a:avLst/>
          </a:prstGeom>
          <a:solidFill>
            <a:srgbClr val="fd864d"/>
          </a:solidFill>
        </p:spPr>
      </p:sp>
      <p:sp>
        <p:nvSpPr>
          <p:cNvPr id="13" name="Object 12"/>
          <p:cNvSpPr/>
          <p:nvPr/>
        </p:nvSpPr>
        <p:spPr>
          <a:xfrm>
            <a:off x="761810" y="4132817"/>
            <a:ext cx="5551687"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Provide Transparency and Documentations</a:t>
            </a:r>
            <a:endParaRPr lang="en-US" dirty="0"/>
          </a:p>
        </p:txBody>
      </p:sp>
      <p:sp>
        <p:nvSpPr>
          <p:cNvPr id="14" name="Object 13"/>
          <p:cNvSpPr/>
          <p:nvPr/>
        </p:nvSpPr>
        <p:spPr>
          <a:xfrm>
            <a:off x="761810" y="4466505"/>
            <a:ext cx="5551687" cy="429113"/>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Create technical documentation, such as model cards, data sheets, evaluation reports, and usage constraints.</a:t>
            </a:r>
            <a:endParaRPr lang="en-US" dirty="0"/>
          </a:p>
        </p:txBody>
      </p:sp>
      <p:sp>
        <p:nvSpPr>
          <p:cNvPr id="15" name="Object 14"/>
          <p:cNvSpPr/>
          <p:nvPr/>
        </p:nvSpPr>
        <p:spPr>
          <a:xfrm>
            <a:off x="6189702" y="3889990"/>
            <a:ext cx="5523119" cy="2109260"/>
          </a:xfrm>
          <a:prstGeom prst="rect">
            <a:avLst/>
          </a:prstGeom>
          <a:solidFill>
            <a:srgbClr val="ff8000"/>
          </a:solidFill>
        </p:spPr>
      </p:sp>
      <p:sp>
        <p:nvSpPr>
          <p:cNvPr id="16" name="Object 15"/>
          <p:cNvSpPr/>
          <p:nvPr/>
        </p:nvSpPr>
        <p:spPr>
          <a:xfrm>
            <a:off x="6475381" y="4132817"/>
            <a:ext cx="5551687" cy="245803"/>
          </a:xfrm>
          <a:prstGeom prst="rect">
            <a:avLst/>
          </a:prstGeom>
          <a:noFill/>
        </p:spPr>
        <p:txBody>
          <a:bodyPr wrap="square" rtlCol="0" anchor="t" bIns="0" lIns="0" rIns="0" tIns="0"/>
          <a:lstStyle/>
          <a:p>
            <a:pPr algn="l">
              <a:lnSpc>
                <a:spcPts val="1936"/>
              </a:lnSpc>
              <a:buNone/>
            </a:pPr>
            <a:r>
              <a:rPr lang="en-US" b="1" sz="1658" spc="-100" kern="0" dirty="0" smtClean="0">
                <a:solidFill>
                  <a:srgbClr val="333333"/>
                </a:solidFill>
                <a:latin typeface="Inter" pitchFamily="34" charset="0"/>
                <a:ea typeface="Inter" pitchFamily="34" charset="-122"/>
                <a:cs typeface="Inter" pitchFamily="34" charset="-120"/>
              </a:rPr>
              <a:t>Deployer/User Obligations</a:t>
            </a:r>
            <a:endParaRPr lang="en-US" dirty="0"/>
          </a:p>
        </p:txBody>
      </p:sp>
      <p:sp>
        <p:nvSpPr>
          <p:cNvPr id="17" name="Object 16"/>
          <p:cNvSpPr/>
          <p:nvPr/>
        </p:nvSpPr>
        <p:spPr>
          <a:xfrm>
            <a:off x="6475381" y="4466505"/>
            <a:ext cx="5551687" cy="643670"/>
          </a:xfrm>
          <a:prstGeom prst="rect">
            <a:avLst/>
          </a:prstGeom>
          <a:noFill/>
        </p:spPr>
        <p:txBody>
          <a:bodyPr wrap="square" rtlCol="0" anchor="t" bIns="0" lIns="0" rIns="0" tIns="0"/>
          <a:lstStyle/>
          <a:p>
            <a:pPr algn="l">
              <a:lnSpc>
                <a:spcPts val="1691"/>
              </a:lnSpc>
              <a:spcBef>
                <a:spcPts val="679"/>
              </a:spcBef>
              <a:buNone/>
            </a:pPr>
            <a:r>
              <a:rPr lang="en-US" sz="1219" spc="-25" kern="0" dirty="0" smtClean="0">
                <a:solidFill>
                  <a:srgbClr val="000000">
                    <a:alpha val="56000"/>
                  </a:srgbClr>
                </a:solidFill>
                <a:latin typeface="Inter" pitchFamily="34" charset="0"/>
                <a:ea typeface="Inter" pitchFamily="34" charset="-122"/>
                <a:cs typeface="Inter" pitchFamily="34" charset="-120"/>
              </a:rPr>
              <a:t>Conduct use-case risk assessments, design human oversight processes, implement operational controls, provide transparency to end-users, and adhere to sector-specific compliance requirements.</a:t>
            </a:r>
            <a:endParaRPr lang="en-US" dirty="0"/>
          </a:p>
        </p:txBody>
      </p:sp>
      <p:sp>
        <p:nvSpPr>
          <p:cNvPr id="18" name="Object 17"/>
          <p:cNvSpPr/>
          <p:nvPr/>
        </p:nvSpPr>
        <p:spPr>
          <a:xfrm>
            <a:off x="11855660" y="6497898"/>
            <a:ext cx="142839"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76131"/>
            <a:ext cx="6180180" cy="5904024"/>
          </a:xfrm>
          <a:prstGeom prst="rect">
            <a:avLst/>
          </a:prstGeom>
          <a:solidFill>
            <a:srgbClr val="22aaee"/>
          </a:solidFill>
        </p:spPr>
      </p:sp>
      <p:pic>
        <p:nvPicPr>
          <p:cNvPr id="3" name="Object 2" descr="AI risk tiers infographic, in a &quot;photography style with warm natural tones, subtle retro film grain, cinematic lighting&quot; style">    </p:cNvPr>
          <p:cNvPicPr>
            <a:picLocks noChangeAspect="1"/>
          </p:cNvPicPr>
          <p:nvPr/>
        </p:nvPicPr>
        <p:blipFill>
          <a:blip r:embed="rId1"/>
          <a:srcRect l="0" r="0" t="2234" b="2234"/>
          <a:stretch/>
        </p:blipFill>
        <p:spPr>
          <a:xfrm>
            <a:off x="476131" y="476131"/>
            <a:ext cx="6180180" cy="5904024"/>
          </a:xfrm>
          <a:prstGeom prst="rect">
            <a:avLst/>
          </a:prstGeom>
        </p:spPr>
      </p:pic>
      <p:sp>
        <p:nvSpPr>
          <p:cNvPr id="4" name="Object 3"/>
          <p:cNvSpPr/>
          <p:nvPr/>
        </p:nvSpPr>
        <p:spPr>
          <a:xfrm>
            <a:off x="7817574" y="1383656"/>
            <a:ext cx="3210115" cy="1112163"/>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Risk Taxonomy and Examples</a:t>
            </a:r>
            <a:endParaRPr lang="en-US" dirty="0"/>
          </a:p>
        </p:txBody>
      </p:sp>
      <p:sp>
        <p:nvSpPr>
          <p:cNvPr id="5" name="Object 4"/>
          <p:cNvSpPr/>
          <p:nvPr/>
        </p:nvSpPr>
        <p:spPr>
          <a:xfrm>
            <a:off x="6966272" y="2598385"/>
            <a:ext cx="4912719" cy="2852322"/>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ffffff">
                    <a:alpha val="80000"/>
                  </a:srgbClr>
                </a:solidFill>
                <a:latin typeface="Inter" pitchFamily="34" charset="0"/>
                <a:ea typeface="Inter" pitchFamily="34" charset="-122"/>
                <a:cs typeface="Inter" pitchFamily="34" charset="-120"/>
              </a:rPr>
              <a:t>The presentation categorizes AI systems into four distinct risk tiers, ranging from 'Unacceptable Risk' to 'Minimal Risk'. This comprehensive taxonomy provides clear guidelines on the appropriate level of regulation and oversight required for different types of AI applications, ensuring responsible development and deployment of these powerful technologies.</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Governance Operating Model</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937853"/>
            <a:ext cx="3875706" cy="1199850"/>
          </a:xfrm>
          <a:prstGeom prst="rect">
            <a:avLst/>
          </a:prstGeom>
        </p:spPr>
      </p:pic>
      <p:sp>
        <p:nvSpPr>
          <p:cNvPr id="4" name="Object 3"/>
          <p:cNvSpPr/>
          <p:nvPr/>
        </p:nvSpPr>
        <p:spPr>
          <a:xfrm>
            <a:off x="506286" y="2400692"/>
            <a:ext cx="3526543"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Organizational Structure</a:t>
            </a:r>
            <a:endParaRPr lang="en-US" dirty="0"/>
          </a:p>
        </p:txBody>
      </p:sp>
      <p:sp>
        <p:nvSpPr>
          <p:cNvPr id="5" name="Object 4"/>
          <p:cNvSpPr/>
          <p:nvPr/>
        </p:nvSpPr>
        <p:spPr>
          <a:xfrm>
            <a:off x="761810" y="3259017"/>
            <a:ext cx="3526543" cy="1849074"/>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The governance model includes several key roles and cross-functional committees: Board/Risk Committee, Executive Sponsor, AI Risk Committee, Model Risk Management (MRM), Data Protection/Privacy, Business Owners, and AI Ops/SRE.</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8217" y="1937853"/>
            <a:ext cx="3875706" cy="1199850"/>
          </a:xfrm>
          <a:prstGeom prst="rect">
            <a:avLst/>
          </a:prstGeom>
        </p:spPr>
      </p:pic>
      <p:sp>
        <p:nvSpPr>
          <p:cNvPr id="7" name="Object 6"/>
          <p:cNvSpPr/>
          <p:nvPr/>
        </p:nvSpPr>
        <p:spPr>
          <a:xfrm>
            <a:off x="4488328" y="2400692"/>
            <a:ext cx="321229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Three Lines of Defense</a:t>
            </a:r>
            <a:endParaRPr lang="en-US" dirty="0"/>
          </a:p>
        </p:txBody>
      </p:sp>
      <p:sp>
        <p:nvSpPr>
          <p:cNvPr id="8" name="Object 7"/>
          <p:cNvSpPr/>
          <p:nvPr/>
        </p:nvSpPr>
        <p:spPr>
          <a:xfrm>
            <a:off x="4443889" y="3259017"/>
            <a:ext cx="3526543" cy="2641535"/>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The governance model follows a three-lines-of-defense approach: 1) First line - Product, Engineering, and Operations own the controls, 2) Second line - Risk, Compliance, and Privacy set the policies and review/challenge the first line, 3) Third line - Internal Audit independently assures the effectiveness of the controls.</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40293" y="1937853"/>
            <a:ext cx="3875706" cy="1199850"/>
          </a:xfrm>
          <a:prstGeom prst="rect">
            <a:avLst/>
          </a:prstGeom>
        </p:spPr>
      </p:pic>
      <p:sp>
        <p:nvSpPr>
          <p:cNvPr id="10" name="Object 9"/>
          <p:cNvSpPr/>
          <p:nvPr/>
        </p:nvSpPr>
        <p:spPr>
          <a:xfrm>
            <a:off x="8170407" y="2400692"/>
            <a:ext cx="321229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RACI for Key Decisions</a:t>
            </a:r>
            <a:endParaRPr lang="en-US" dirty="0"/>
          </a:p>
        </p:txBody>
      </p:sp>
      <p:sp>
        <p:nvSpPr>
          <p:cNvPr id="11" name="Object 10"/>
          <p:cNvSpPr/>
          <p:nvPr/>
        </p:nvSpPr>
        <p:spPr>
          <a:xfrm>
            <a:off x="8125968" y="3259017"/>
            <a:ext cx="3526543" cy="1849074"/>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The presentation outlines the Responsible, Accountable, Consulted, and Informed (RACI) matrix for three key decisions: 1) Classifying the use-case risk, 2) Approving high-risk deployments, and 3) Incident disclosure and notification.</a:t>
            </a:r>
            <a:endParaRPr lang="en-US" dirty="0"/>
          </a:p>
        </p:txBody>
      </p:sp>
      <p:sp>
        <p:nvSpPr>
          <p:cNvPr id="12" name="Object 11"/>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Data/ML Lifecycle Controls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2714" y="1875956"/>
            <a:ext cx="8151362" cy="89512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95349"/>
            <a:ext cx="1152237" cy="1276031"/>
          </a:xfrm>
          <a:prstGeom prst="rect">
            <a:avLst/>
          </a:prstGeom>
        </p:spPr>
      </p:pic>
      <p:sp>
        <p:nvSpPr>
          <p:cNvPr id="5" name="Object 4"/>
          <p:cNvSpPr/>
          <p:nvPr/>
        </p:nvSpPr>
        <p:spPr>
          <a:xfrm>
            <a:off x="1333167" y="2167189"/>
            <a:ext cx="7919010" cy="302442"/>
          </a:xfrm>
          <a:prstGeom prst="rect">
            <a:avLst/>
          </a:prstGeom>
          <a:noFill/>
        </p:spPr>
        <p:txBody>
          <a:bodyPr wrap="square" rtlCol="0" anchor="ctr"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Data Sourcing Controls</a:t>
            </a:r>
            <a:endParaRPr lang="en-US" dirty="0"/>
          </a:p>
        </p:txBody>
      </p:sp>
      <p:pic>
        <p:nvPicPr>
          <p:cNvPr id="6" name="Object 5"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2714" y="2859166"/>
            <a:ext cx="10579629" cy="895126"/>
          </a:xfrm>
          <a:prstGeom prst="rect">
            <a:avLst/>
          </a:prstGeom>
        </p:spPr>
      </p:pic>
      <p:pic>
        <p:nvPicPr>
          <p:cNvPr id="7" name="Object 6"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2688998"/>
            <a:ext cx="1152237" cy="971307"/>
          </a:xfrm>
          <a:prstGeom prst="rect">
            <a:avLst/>
          </a:prstGeom>
        </p:spPr>
      </p:pic>
      <p:sp>
        <p:nvSpPr>
          <p:cNvPr id="8" name="Object 7"/>
          <p:cNvSpPr/>
          <p:nvPr/>
        </p:nvSpPr>
        <p:spPr>
          <a:xfrm>
            <a:off x="1333167" y="3150400"/>
            <a:ext cx="10570107" cy="302442"/>
          </a:xfrm>
          <a:prstGeom prst="rect">
            <a:avLst/>
          </a:prstGeom>
          <a:noFill/>
        </p:spPr>
        <p:txBody>
          <a:bodyPr wrap="square" rtlCol="0" anchor="ctr"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Development Pipeline Security</a:t>
            </a:r>
            <a:endParaRPr lang="en-US" dirty="0"/>
          </a:p>
        </p:txBody>
      </p:sp>
      <p:pic>
        <p:nvPicPr>
          <p:cNvPr id="9" name="Object 8"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4" y="3842377"/>
            <a:ext cx="3323394" cy="895126"/>
          </a:xfrm>
          <a:prstGeom prst="rect">
            <a:avLst/>
          </a:prstGeom>
        </p:spPr>
      </p:pic>
      <p:pic>
        <p:nvPicPr>
          <p:cNvPr id="10" name="Object 9"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3937604"/>
            <a:ext cx="1152237" cy="971307"/>
          </a:xfrm>
          <a:prstGeom prst="rect">
            <a:avLst/>
          </a:prstGeom>
        </p:spPr>
      </p:pic>
      <p:sp>
        <p:nvSpPr>
          <p:cNvPr id="11" name="Object 10"/>
          <p:cNvSpPr/>
          <p:nvPr/>
        </p:nvSpPr>
        <p:spPr>
          <a:xfrm>
            <a:off x="1333167" y="4133610"/>
            <a:ext cx="2597880" cy="302442"/>
          </a:xfrm>
          <a:prstGeom prst="rect">
            <a:avLst/>
          </a:prstGeom>
          <a:noFill/>
        </p:spPr>
        <p:txBody>
          <a:bodyPr wrap="square" rtlCol="0" anchor="ctr"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Adversarial Evaluation</a:t>
            </a:r>
            <a:endParaRPr lang="en-US" dirty="0"/>
          </a:p>
        </p:txBody>
      </p:sp>
      <p:pic>
        <p:nvPicPr>
          <p:cNvPr id="12" name="Object 11"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2714" y="4825587"/>
            <a:ext cx="5742139" cy="895126"/>
          </a:xfrm>
          <a:prstGeom prst="rect">
            <a:avLst/>
          </a:prstGeom>
        </p:spPr>
      </p:pic>
      <p:pic>
        <p:nvPicPr>
          <p:cNvPr id="13" name="Object 12"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4920813"/>
            <a:ext cx="1152237" cy="1276031"/>
          </a:xfrm>
          <a:prstGeom prst="rect">
            <a:avLst/>
          </a:prstGeom>
        </p:spPr>
      </p:pic>
      <p:sp>
        <p:nvSpPr>
          <p:cNvPr id="14" name="Object 13"/>
          <p:cNvSpPr/>
          <p:nvPr/>
        </p:nvSpPr>
        <p:spPr>
          <a:xfrm>
            <a:off x="1333167" y="5116820"/>
            <a:ext cx="5258390" cy="302442"/>
          </a:xfrm>
          <a:prstGeom prst="rect">
            <a:avLst/>
          </a:prstGeom>
          <a:noFill/>
        </p:spPr>
        <p:txBody>
          <a:bodyPr wrap="square" rtlCol="0" anchor="ctr"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Deployment Monitoring</a:t>
            </a:r>
            <a:endParaRPr lang="en-US" dirty="0"/>
          </a:p>
        </p:txBody>
      </p:sp>
      <p:sp>
        <p:nvSpPr>
          <p:cNvPr id="15" name="Object 14"/>
          <p:cNvSpPr/>
          <p:nvPr/>
        </p:nvSpPr>
        <p:spPr>
          <a:xfrm>
            <a:off x="11874706" y="6497898"/>
            <a:ext cx="123794"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Enforcement Caselets</a:t>
            </a:r>
            <a:endParaRPr lang="en-US" dirty="0"/>
          </a:p>
        </p:txBody>
      </p:sp>
      <p:sp>
        <p:nvSpPr>
          <p:cNvPr id="3" name="Object 2"/>
          <p:cNvSpPr/>
          <p:nvPr/>
        </p:nvSpPr>
        <p:spPr>
          <a:xfrm>
            <a:off x="476131" y="1590277"/>
            <a:ext cx="2094976" cy="809423"/>
          </a:xfrm>
          <a:prstGeom prst="rect">
            <a:avLst/>
          </a:prstGeom>
          <a:solidFill>
            <a:srgbClr val="ffd9ad"/>
          </a:solidFill>
        </p:spPr>
      </p:sp>
      <p:pic>
        <p:nvPicPr>
          <p:cNvPr id="4" name="Object 3" descr="retail facial recognition enforcement, center view, in a &quot;photography style with warm natural tones, subtle retro film grain, cinematic lighting&quot; style">    </p:cNvPr>
          <p:cNvPicPr>
            <a:picLocks noChangeAspect="1"/>
          </p:cNvPicPr>
          <p:nvPr/>
        </p:nvPicPr>
        <p:blipFill>
          <a:blip r:embed="rId1"/>
          <a:srcRect l="0" r="0" t="30682" b="30682"/>
          <a:stretch/>
        </p:blipFill>
        <p:spPr>
          <a:xfrm>
            <a:off x="476131" y="1590277"/>
            <a:ext cx="2094976" cy="809423"/>
          </a:xfrm>
          <a:prstGeom prst="rect">
            <a:avLst/>
          </a:prstGeom>
        </p:spPr>
      </p:pic>
      <p:sp>
        <p:nvSpPr>
          <p:cNvPr id="5" name="Object 4"/>
          <p:cNvSpPr/>
          <p:nvPr/>
        </p:nvSpPr>
        <p:spPr>
          <a:xfrm>
            <a:off x="371382" y="2543531"/>
            <a:ext cx="2304474" cy="800793"/>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FTC Enforcement Action Against Retail Facial Recognition</a:t>
            </a:r>
            <a:endParaRPr lang="en-US" dirty="0"/>
          </a:p>
        </p:txBody>
      </p:sp>
      <p:sp>
        <p:nvSpPr>
          <p:cNvPr id="6" name="Object 5"/>
          <p:cNvSpPr/>
          <p:nvPr/>
        </p:nvSpPr>
        <p:spPr>
          <a:xfrm>
            <a:off x="371382" y="3421497"/>
            <a:ext cx="2304474" cy="2113228"/>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The FTC took enforcement action against a retail company's use of facial recognition technology, citing harms related to accuracy, false positives, and inadequate controls.</a:t>
            </a:r>
            <a:endParaRPr lang="en-US" dirty="0"/>
          </a:p>
        </p:txBody>
      </p:sp>
      <p:sp>
        <p:nvSpPr>
          <p:cNvPr id="7" name="Object 6"/>
          <p:cNvSpPr/>
          <p:nvPr/>
        </p:nvSpPr>
        <p:spPr>
          <a:xfrm>
            <a:off x="2761559" y="1590277"/>
            <a:ext cx="2094976" cy="809423"/>
          </a:xfrm>
          <a:prstGeom prst="rect">
            <a:avLst/>
          </a:prstGeom>
          <a:solidFill>
            <a:srgbClr val="ffd9ad"/>
          </a:solidFill>
        </p:spPr>
      </p:sp>
      <p:pic>
        <p:nvPicPr>
          <p:cNvPr id="8" name="Object 7" descr="italy garante large language model enforcement, center view, in a &quot;photography style with warm natural tones, subtle retro film grain, cinematic lighting&quot; style">    </p:cNvPr>
          <p:cNvPicPr>
            <a:picLocks noChangeAspect="1"/>
          </p:cNvPicPr>
          <p:nvPr/>
        </p:nvPicPr>
        <p:blipFill>
          <a:blip r:embed="rId2"/>
          <a:srcRect l="0" r="0" t="30682" b="30682"/>
          <a:stretch/>
        </p:blipFill>
        <p:spPr>
          <a:xfrm>
            <a:off x="2761559" y="1590277"/>
            <a:ext cx="2094976" cy="809423"/>
          </a:xfrm>
          <a:prstGeom prst="rect">
            <a:avLst/>
          </a:prstGeom>
        </p:spPr>
      </p:pic>
      <p:sp>
        <p:nvSpPr>
          <p:cNvPr id="9" name="Object 8"/>
          <p:cNvSpPr/>
          <p:nvPr/>
        </p:nvSpPr>
        <p:spPr>
          <a:xfrm>
            <a:off x="2656811" y="2543531"/>
            <a:ext cx="2304474" cy="800793"/>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Italy's Garante Targets Transparency in Large Language Models</a:t>
            </a:r>
            <a:endParaRPr lang="en-US" dirty="0"/>
          </a:p>
        </p:txBody>
      </p:sp>
      <p:sp>
        <p:nvSpPr>
          <p:cNvPr id="10" name="Object 9"/>
          <p:cNvSpPr/>
          <p:nvPr/>
        </p:nvSpPr>
        <p:spPr>
          <a:xfrm>
            <a:off x="2656811" y="3421497"/>
            <a:ext cx="2304474" cy="2113228"/>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The Italian data protection authority, Garante, took action against a large language model (LLM) provider regarding transparency, age-gating, and data rights.</a:t>
            </a:r>
            <a:endParaRPr lang="en-US" dirty="0"/>
          </a:p>
        </p:txBody>
      </p:sp>
      <p:sp>
        <p:nvSpPr>
          <p:cNvPr id="11" name="Object 10"/>
          <p:cNvSpPr/>
          <p:nvPr/>
        </p:nvSpPr>
        <p:spPr>
          <a:xfrm>
            <a:off x="5046988" y="1590277"/>
            <a:ext cx="2094976" cy="809423"/>
          </a:xfrm>
          <a:prstGeom prst="rect">
            <a:avLst/>
          </a:prstGeom>
          <a:solidFill>
            <a:srgbClr val="ffd9ad"/>
          </a:solidFill>
        </p:spPr>
      </p:sp>
      <p:pic>
        <p:nvPicPr>
          <p:cNvPr id="12" name="Object 11" descr="new york city dcwp hiring ai enforcement, center view, in a &quot;photography style with warm natural tones, subtle retro film grain, cinematic lighting&quot; style">    </p:cNvPr>
          <p:cNvPicPr>
            <a:picLocks noChangeAspect="1"/>
          </p:cNvPicPr>
          <p:nvPr/>
        </p:nvPicPr>
        <p:blipFill>
          <a:blip r:embed="rId3"/>
          <a:srcRect l="0" r="0" t="30682" b="30682"/>
          <a:stretch/>
        </p:blipFill>
        <p:spPr>
          <a:xfrm>
            <a:off x="5046988" y="1590277"/>
            <a:ext cx="2094976" cy="809423"/>
          </a:xfrm>
          <a:prstGeom prst="rect">
            <a:avLst/>
          </a:prstGeom>
        </p:spPr>
      </p:pic>
      <p:sp>
        <p:nvSpPr>
          <p:cNvPr id="13" name="Object 12"/>
          <p:cNvSpPr/>
          <p:nvPr/>
        </p:nvSpPr>
        <p:spPr>
          <a:xfrm>
            <a:off x="4942239" y="2543531"/>
            <a:ext cx="2304474" cy="800793"/>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New York City Enforces Bias Audits for Hiring AI</a:t>
            </a:r>
            <a:endParaRPr lang="en-US" dirty="0"/>
          </a:p>
        </p:txBody>
      </p:sp>
      <p:sp>
        <p:nvSpPr>
          <p:cNvPr id="14" name="Object 13"/>
          <p:cNvSpPr/>
          <p:nvPr/>
        </p:nvSpPr>
        <p:spPr>
          <a:xfrm>
            <a:off x="4942239" y="3421497"/>
            <a:ext cx="2304474" cy="237738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The New York City Department of Consumer and Worker Protection (DCWP) enforced bias audit and candidate disclosure requirements for automated employment decision tools.</a:t>
            </a:r>
            <a:endParaRPr lang="en-US" dirty="0"/>
          </a:p>
        </p:txBody>
      </p:sp>
      <p:sp>
        <p:nvSpPr>
          <p:cNvPr id="15" name="Object 14"/>
          <p:cNvSpPr/>
          <p:nvPr/>
        </p:nvSpPr>
        <p:spPr>
          <a:xfrm>
            <a:off x="7332416" y="1590277"/>
            <a:ext cx="2094976" cy="809423"/>
          </a:xfrm>
          <a:prstGeom prst="rect">
            <a:avLst/>
          </a:prstGeom>
          <a:solidFill>
            <a:srgbClr val="ffd9ad"/>
          </a:solidFill>
        </p:spPr>
      </p:sp>
      <p:pic>
        <p:nvPicPr>
          <p:cNvPr id="16" name="Object 15" descr="uk ico biometric ai enforcement, center view, in a &quot;photography style with warm natural tones, subtle retro film grain, cinematic lighting&quot; style">    </p:cNvPr>
          <p:cNvPicPr>
            <a:picLocks noChangeAspect="1"/>
          </p:cNvPicPr>
          <p:nvPr/>
        </p:nvPicPr>
        <p:blipFill>
          <a:blip r:embed="rId4"/>
          <a:srcRect l="0" r="0" t="30682" b="30682"/>
          <a:stretch/>
        </p:blipFill>
        <p:spPr>
          <a:xfrm>
            <a:off x="7332416" y="1590277"/>
            <a:ext cx="2094976" cy="809423"/>
          </a:xfrm>
          <a:prstGeom prst="rect">
            <a:avLst/>
          </a:prstGeom>
        </p:spPr>
      </p:pic>
      <p:sp>
        <p:nvSpPr>
          <p:cNvPr id="17" name="Object 16"/>
          <p:cNvSpPr/>
          <p:nvPr/>
        </p:nvSpPr>
        <p:spPr>
          <a:xfrm>
            <a:off x="7227668" y="2543531"/>
            <a:ext cx="2304474" cy="800793"/>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UK ICO Tackles Biometric AI Deployments</a:t>
            </a:r>
            <a:endParaRPr lang="en-US" dirty="0"/>
          </a:p>
        </p:txBody>
      </p:sp>
      <p:sp>
        <p:nvSpPr>
          <p:cNvPr id="18" name="Object 17"/>
          <p:cNvSpPr/>
          <p:nvPr/>
        </p:nvSpPr>
        <p:spPr>
          <a:xfrm>
            <a:off x="7227668" y="3421497"/>
            <a:ext cx="2304474" cy="2377381"/>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The UK's Information Commissioner's Office (ICO) took enforcement action against the use of facial recognition and web-scraped biometrics, issuing orders and fines under data protection laws.</a:t>
            </a:r>
            <a:endParaRPr lang="en-US" dirty="0"/>
          </a:p>
        </p:txBody>
      </p:sp>
      <p:sp>
        <p:nvSpPr>
          <p:cNvPr id="19" name="Object 18"/>
          <p:cNvSpPr/>
          <p:nvPr/>
        </p:nvSpPr>
        <p:spPr>
          <a:xfrm>
            <a:off x="9617845" y="1590277"/>
            <a:ext cx="2094976" cy="809423"/>
          </a:xfrm>
          <a:prstGeom prst="rect">
            <a:avLst/>
          </a:prstGeom>
          <a:solidFill>
            <a:srgbClr val="ffd9ad"/>
          </a:solidFill>
        </p:spPr>
      </p:sp>
      <p:pic>
        <p:nvPicPr>
          <p:cNvPr id="20" name="Object 19" descr="china cac generative ai enforcement, center view, in a &quot;photography style with warm natural tones, subtle retro film grain, cinematic lighting&quot; style">    </p:cNvPr>
          <p:cNvPicPr>
            <a:picLocks noChangeAspect="1"/>
          </p:cNvPicPr>
          <p:nvPr/>
        </p:nvPicPr>
        <p:blipFill>
          <a:blip r:embed="rId5"/>
          <a:srcRect l="0" r="0" t="30682" b="30682"/>
          <a:stretch/>
        </p:blipFill>
        <p:spPr>
          <a:xfrm>
            <a:off x="9617845" y="1590277"/>
            <a:ext cx="2094976" cy="809423"/>
          </a:xfrm>
          <a:prstGeom prst="rect">
            <a:avLst/>
          </a:prstGeom>
        </p:spPr>
      </p:pic>
      <p:sp>
        <p:nvSpPr>
          <p:cNvPr id="21" name="Object 20"/>
          <p:cNvSpPr/>
          <p:nvPr/>
        </p:nvSpPr>
        <p:spPr>
          <a:xfrm>
            <a:off x="9513096" y="2543531"/>
            <a:ext cx="2304474" cy="800793"/>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China Enforces Content Controls for Generative AI</a:t>
            </a:r>
            <a:endParaRPr lang="en-US" dirty="0"/>
          </a:p>
        </p:txBody>
      </p:sp>
      <p:sp>
        <p:nvSpPr>
          <p:cNvPr id="22" name="Object 21"/>
          <p:cNvSpPr/>
          <p:nvPr/>
        </p:nvSpPr>
        <p:spPr>
          <a:xfrm>
            <a:off x="9513096" y="3421497"/>
            <a:ext cx="2304474" cy="2641535"/>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China's Cyberspace Administration (CAC) implemented requirements for generative and deep synthesis services, mandating labeling, security reviews, and filings before and after launch.</a:t>
            </a:r>
            <a:endParaRPr lang="en-US" dirty="0"/>
          </a:p>
        </p:txBody>
      </p:sp>
      <p:sp>
        <p:nvSpPr>
          <p:cNvPr id="23" name="Object 22"/>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6319210" y="476131"/>
            <a:ext cx="5393611" cy="5904024"/>
          </a:xfrm>
          <a:prstGeom prst="rect">
            <a:avLst/>
          </a:prstGeom>
          <a:solidFill>
            <a:srgbClr val="22aaee"/>
          </a:solidFill>
        </p:spPr>
      </p:sp>
      <p:pic>
        <p:nvPicPr>
          <p:cNvPr id="3" name="Object 2" descr="futuristic cityscape with technology, in a &quot;photography style with warm natural tones, subtle retro film grain, cinematic lighting&quot; style">    </p:cNvPr>
          <p:cNvPicPr>
            <a:picLocks noChangeAspect="1"/>
          </p:cNvPicPr>
          <p:nvPr/>
        </p:nvPicPr>
        <p:blipFill>
          <a:blip r:embed="rId1"/>
          <a:srcRect l="4323" r="4323" t="0" b="0"/>
          <a:stretch/>
        </p:blipFill>
        <p:spPr>
          <a:xfrm>
            <a:off x="6319210" y="476131"/>
            <a:ext cx="5393611" cy="5904024"/>
          </a:xfrm>
          <a:prstGeom prst="rect">
            <a:avLst/>
          </a:prstGeom>
        </p:spPr>
      </p:pic>
      <p:sp>
        <p:nvSpPr>
          <p:cNvPr id="4" name="Object 3"/>
          <p:cNvSpPr/>
          <p:nvPr/>
        </p:nvSpPr>
        <p:spPr>
          <a:xfrm>
            <a:off x="273775" y="1427302"/>
            <a:ext cx="5771659" cy="4003071"/>
          </a:xfrm>
          <a:prstGeom prst="rect">
            <a:avLst/>
          </a:prstGeom>
          <a:noFill/>
        </p:spPr>
        <p:txBody>
          <a:bodyPr wrap="square" rtlCol="0" anchor="ctr" bIns="0" lIns="0" rIns="0" tIns="0"/>
          <a:lstStyle/>
          <a:p>
            <a:pPr algn="ctr">
              <a:lnSpc>
                <a:spcPts val="2628"/>
              </a:lnSpc>
              <a:buNone/>
            </a:pPr>
            <a:r>
              <a:rPr lang="en-US" b="1" sz="2250" spc="-135" kern="0" dirty="0" smtClean="0">
                <a:solidFill>
                  <a:srgbClr val="ffffff"/>
                </a:solidFill>
                <a:latin typeface="Inter" pitchFamily="34" charset="0"/>
                <a:ea typeface="Inter" pitchFamily="34" charset="-122"/>
                <a:cs typeface="Inter" pitchFamily="34" charset="-120"/>
              </a:rPr>
              <a:t>In summary, the global landscape of AI regulation has evolved significantly from 2016 to 2025, with key milestones and differing approaches across the four regions. Developers, providers, and deployers of AI systems must navigate a complex web of obligations and risk tiers. Comprehensive governance and controls are essential to ensure responsible AI deployment. Moving forward, continued collaboration and harmonization will be critical to address emerging AI risks and foster innovation.</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Slide 1</vt:lpstr>
      <vt:lpstr>Slide 2</vt:lpstr>
      <vt:lpstr>Slide 3</vt:lpstr>
      <vt:lpstr>Slide 4</vt:lpstr>
      <vt:lpstr>Slide 5</vt:lpstr>
      <vt:lpstr>Slide 6</vt:lpstr>
      <vt:lpstr>Slide 7</vt:lpstr>
      <vt:lpstr>Slide 8</vt:lpstr>
      <vt:lpstr>Slide 9</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AI Regulation Briefing (2016–2025)</dc:title>
  <dc:subject>Global AI Regulation Briefing (2016–2025)</dc:subject>
  <dc:creator>saket gurukar</dc:creator>
  <cp:lastModifiedBy>saket gurukar</cp:lastModifiedBy>
  <cp:revision>1</cp:revision>
  <dcterms:created xsi:type="dcterms:W3CDTF">2025-11-10T22:05:00.994Z</dcterms:created>
  <dcterms:modified xsi:type="dcterms:W3CDTF">2025-11-10T22:05:00.994Z</dcterms:modified>
</cp:coreProperties>
</file>